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84" r:id="rId4"/>
    <p:sldId id="263" r:id="rId5"/>
    <p:sldId id="290" r:id="rId6"/>
    <p:sldId id="285" r:id="rId7"/>
    <p:sldId id="261" r:id="rId8"/>
    <p:sldId id="279" r:id="rId9"/>
    <p:sldId id="291" r:id="rId10"/>
    <p:sldId id="286" r:id="rId11"/>
    <p:sldId id="262" r:id="rId12"/>
    <p:sldId id="276" r:id="rId13"/>
    <p:sldId id="270" r:id="rId14"/>
    <p:sldId id="274" r:id="rId15"/>
    <p:sldId id="292" r:id="rId16"/>
    <p:sldId id="293" r:id="rId17"/>
    <p:sldId id="294" r:id="rId18"/>
    <p:sldId id="297" r:id="rId19"/>
    <p:sldId id="295" r:id="rId20"/>
    <p:sldId id="296" r:id="rId21"/>
    <p:sldId id="287" r:id="rId22"/>
    <p:sldId id="272" r:id="rId23"/>
    <p:sldId id="288" r:id="rId2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1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8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27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43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2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242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204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81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12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42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3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03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6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8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36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89230" y="1856169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健身房管理系统</a:t>
            </a:r>
          </a:p>
        </p:txBody>
      </p:sp>
      <p:sp>
        <p:nvSpPr>
          <p:cNvPr id="3075" name="文本框 3074"/>
          <p:cNvSpPr txBox="1"/>
          <p:nvPr/>
        </p:nvSpPr>
        <p:spPr>
          <a:xfrm>
            <a:off x="4984908" y="3162862"/>
            <a:ext cx="1207463" cy="2846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汇报人：冯鹏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54006" y="2721112"/>
            <a:ext cx="3036263" cy="2923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GYM MANAGEMENT SYSTEM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6C5371-83B5-C022-0B13-63F7BDC2FC31}"/>
              </a:ext>
            </a:extLst>
          </p:cNvPr>
          <p:cNvSpPr txBox="1"/>
          <p:nvPr/>
        </p:nvSpPr>
        <p:spPr>
          <a:xfrm>
            <a:off x="4929985" y="3596917"/>
            <a:ext cx="1429340" cy="2846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指导老师：胡强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/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244373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864397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项目演示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03202" y="1733059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主界面</a:t>
            </a:r>
          </a:p>
        </p:txBody>
      </p:sp>
      <p:cxnSp>
        <p:nvCxnSpPr>
          <p:cNvPr id="69" name="直接连接符 68"/>
          <p:cNvCxnSpPr>
            <a:cxnSpLocks/>
          </p:cNvCxnSpPr>
          <p:nvPr/>
        </p:nvCxnSpPr>
        <p:spPr>
          <a:xfrm>
            <a:off x="774478" y="657417"/>
            <a:ext cx="644187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3A15506-7904-FDEB-F199-11DD17CD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9" y="793377"/>
            <a:ext cx="7468568" cy="4071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会员管理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774478" y="657417"/>
            <a:ext cx="859340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96746D3-C61D-8699-E2FB-2A141AF7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13546"/>
            <a:ext cx="7576146" cy="4074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添加会员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774478" y="657417"/>
            <a:ext cx="83916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814889B-4664-24AD-BA70-90E31069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00" y="775492"/>
            <a:ext cx="3688400" cy="4130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课程管理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859340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FC5078C-BD31-CEAC-EB24-CF59CBCC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19470"/>
            <a:ext cx="7522357" cy="401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添加课程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852616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71481E0-30FE-797F-2D06-B7129352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53888"/>
            <a:ext cx="7576146" cy="39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查看课程报名信息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1713228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1E626E3-2370-6192-6E8A-62A39CF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00" y="793376"/>
            <a:ext cx="3688400" cy="40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会员首页信息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1262751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877A329-72CE-2A9C-7912-45694A00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26994"/>
            <a:ext cx="7569422" cy="40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编辑会员信息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1262751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BAE0419-F69D-1BE1-7462-7E08533D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00" y="779427"/>
            <a:ext cx="3688400" cy="4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报名选课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859340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C2F85B2-EC46-2071-B752-5F162AF3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40442"/>
            <a:ext cx="7549251" cy="39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1771021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需求分析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1771021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1771021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项目演示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1771021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收获总结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我的课程</a:t>
            </a: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>
            <a:off x="774478" y="657417"/>
            <a:ext cx="845893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AC0055D-8DB3-CFC0-C4C9-8A62A882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20271"/>
            <a:ext cx="7535804" cy="40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244373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832623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收获总结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03202" y="1733059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收获总结</a:t>
            </a:r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 flipV="1">
            <a:off x="774478" y="652182"/>
            <a:ext cx="866063" cy="523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AEA9A7A-84B0-BE0E-0029-0800BB0B7DF3}"/>
              </a:ext>
            </a:extLst>
          </p:cNvPr>
          <p:cNvGrpSpPr/>
          <p:nvPr/>
        </p:nvGrpSpPr>
        <p:grpSpPr>
          <a:xfrm>
            <a:off x="774478" y="1141511"/>
            <a:ext cx="7535804" cy="3436443"/>
            <a:chOff x="774478" y="1141511"/>
            <a:chExt cx="7535804" cy="34364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9824674-4266-39DD-6ECF-B2A6640BDA4C}"/>
                </a:ext>
              </a:extLst>
            </p:cNvPr>
            <p:cNvSpPr/>
            <p:nvPr/>
          </p:nvSpPr>
          <p:spPr>
            <a:xfrm>
              <a:off x="774478" y="1141511"/>
              <a:ext cx="7535804" cy="34364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7F4439-04B7-D4FD-B6AA-4725A4970158}"/>
                </a:ext>
              </a:extLst>
            </p:cNvPr>
            <p:cNvSpPr txBox="1"/>
            <p:nvPr/>
          </p:nvSpPr>
          <p:spPr>
            <a:xfrm>
              <a:off x="1089212" y="1336238"/>
              <a:ext cx="696557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1.</a:t>
              </a:r>
              <a:r>
                <a:rPr lang="zh-CN" altLang="en-US" sz="1600" dirty="0"/>
                <a:t>项目规划与管理</a:t>
              </a:r>
            </a:p>
            <a:p>
              <a:r>
                <a:rPr lang="en-US" altLang="zh-CN" sz="1600" dirty="0"/>
                <a:t>       </a:t>
              </a:r>
              <a:r>
                <a:rPr lang="zh-CN" altLang="en-US" sz="1600" dirty="0"/>
                <a:t>在项目开始时，我学会了如何制定详细的项目计划，包括需求分析、功能设计、时间安排等。同时，也学会了在项目开发过程中如何合理分配时间，确保项目按期完成。</a:t>
              </a:r>
              <a:endParaRPr lang="en-US" altLang="zh-CN" sz="1600" dirty="0"/>
            </a:p>
            <a:p>
              <a:r>
                <a:rPr lang="en-US" altLang="zh-CN" sz="1600" dirty="0"/>
                <a:t>2.</a:t>
              </a:r>
              <a:r>
                <a:rPr lang="zh-CN" altLang="en-US" sz="1600" dirty="0"/>
                <a:t>解决问题的能力</a:t>
              </a:r>
            </a:p>
            <a:p>
              <a:r>
                <a:rPr lang="zh-CN" altLang="en-US" sz="1600" dirty="0"/>
                <a:t>       在项目开发过程中，遇到了各种技术难题和挑战。我学会了如何利用网络资源（如技术社区、博客文章等）寻求解决方案，以及如何结合自己的实际情况调整策略。这种解决问题的能力在以后的项目开发中将非常有价值。</a:t>
              </a:r>
              <a:endParaRPr lang="en-US" altLang="zh-CN" sz="1600" dirty="0"/>
            </a:p>
            <a:p>
              <a:r>
                <a:rPr lang="en-US" altLang="zh-CN" sz="1600" dirty="0"/>
                <a:t>3.</a:t>
              </a:r>
              <a:r>
                <a:rPr lang="zh-CN" altLang="en-US" sz="1600" dirty="0"/>
                <a:t>培养了自主学习能力</a:t>
              </a:r>
            </a:p>
            <a:p>
              <a:r>
                <a:rPr lang="zh-CN" altLang="en-US" sz="1600" dirty="0"/>
                <a:t>       在项目过程中，我们经常需要学习新知识或技能以满足项目需求。通过这个项目，我提高了自学能力，更加了解如何在实际项目中学习和运用新知识。</a:t>
              </a:r>
              <a:endParaRPr lang="en-US" altLang="zh-CN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80465" y="2874432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感谢恩师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252695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899858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需求分析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03202" y="1756014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673353" y="1733059"/>
            <a:ext cx="5797293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dirty="0">
                <a:cs typeface="+mn-ea"/>
                <a:sym typeface="+mn-lt"/>
              </a:rPr>
              <a:t>随着人们生活水平的提高和健康意识的增强，越来越多的人开始关注身体健康，投身于健身运动。因此，健身房成为了一个重要的场所，帮助人们保持健康、塑造体型。为了提高健身房的运营效率、会员服务质量和管理水平，实现数字化、智能化管理，健身房管理系统应运而生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4455" y="27796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开发背景</a:t>
            </a: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V="1">
            <a:off x="774478" y="647369"/>
            <a:ext cx="866063" cy="10048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3">
            <a:extLst>
              <a:ext uri="{FF2B5EF4-FFF2-40B4-BE49-F238E27FC236}">
                <a16:creationId xmlns:a16="http://schemas.microsoft.com/office/drawing/2014/main" id="{88610F5F-E3A5-8B99-6EE6-B3FF1D365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857531"/>
            <a:ext cx="231140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开发背景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7AA17BD8-1486-BBF4-2E84-5F94C095DFBE}"/>
              </a:ext>
            </a:extLst>
          </p:cNvPr>
          <p:cNvGrpSpPr/>
          <p:nvPr/>
        </p:nvGrpSpPr>
        <p:grpSpPr bwMode="auto">
          <a:xfrm>
            <a:off x="2770188" y="1001835"/>
            <a:ext cx="3579812" cy="142875"/>
            <a:chOff x="0" y="0"/>
            <a:chExt cx="3580582" cy="158874"/>
          </a:xfrm>
        </p:grpSpPr>
        <p:grpSp>
          <p:nvGrpSpPr>
            <p:cNvPr id="6" name="组合 61">
              <a:extLst>
                <a:ext uri="{FF2B5EF4-FFF2-40B4-BE49-F238E27FC236}">
                  <a16:creationId xmlns:a16="http://schemas.microsoft.com/office/drawing/2014/main" id="{776DFD25-48F8-38FB-DD91-57F9436FDE8F}"/>
                </a:ext>
              </a:extLst>
            </p:cNvPr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3" name="直接连接符 70">
                <a:extLst>
                  <a:ext uri="{FF2B5EF4-FFF2-40B4-BE49-F238E27FC236}">
                    <a16:creationId xmlns:a16="http://schemas.microsoft.com/office/drawing/2014/main" id="{3E7378A5-711F-3577-C01F-8B89063E5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1">
                <a:extLst>
                  <a:ext uri="{FF2B5EF4-FFF2-40B4-BE49-F238E27FC236}">
                    <a16:creationId xmlns:a16="http://schemas.microsoft.com/office/drawing/2014/main" id="{D101A680-997A-5AD9-7532-A2112878E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直接连接符 72">
                <a:extLst>
                  <a:ext uri="{FF2B5EF4-FFF2-40B4-BE49-F238E27FC236}">
                    <a16:creationId xmlns:a16="http://schemas.microsoft.com/office/drawing/2014/main" id="{E3106B9E-A418-1A0C-6894-E15003523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组合 62">
              <a:extLst>
                <a:ext uri="{FF2B5EF4-FFF2-40B4-BE49-F238E27FC236}">
                  <a16:creationId xmlns:a16="http://schemas.microsoft.com/office/drawing/2014/main" id="{3B777257-A3BC-F8BE-4227-98100E3B7B64}"/>
                </a:ext>
              </a:extLst>
            </p:cNvPr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>
                <a:extLst>
                  <a:ext uri="{FF2B5EF4-FFF2-40B4-BE49-F238E27FC236}">
                    <a16:creationId xmlns:a16="http://schemas.microsoft.com/office/drawing/2014/main" id="{1FC1C252-0B53-F2F6-2842-8E4A0C846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>
                <a:extLst>
                  <a:ext uri="{FF2B5EF4-FFF2-40B4-BE49-F238E27FC236}">
                    <a16:creationId xmlns:a16="http://schemas.microsoft.com/office/drawing/2014/main" id="{559584B8-BD61-A0CB-9210-2243CBA89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>
                <a:extLst>
                  <a:ext uri="{FF2B5EF4-FFF2-40B4-BE49-F238E27FC236}">
                    <a16:creationId xmlns:a16="http://schemas.microsoft.com/office/drawing/2014/main" id="{D3D0A492-B147-8CE0-E00A-671AF7290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6CB6AEF-3890-6FB7-6C94-771207D41B3B}"/>
              </a:ext>
            </a:extLst>
          </p:cNvPr>
          <p:cNvGrpSpPr/>
          <p:nvPr/>
        </p:nvGrpSpPr>
        <p:grpSpPr>
          <a:xfrm>
            <a:off x="774478" y="2953946"/>
            <a:ext cx="2476911" cy="1659326"/>
            <a:chOff x="774478" y="2953946"/>
            <a:chExt cx="2476911" cy="1659326"/>
          </a:xfrm>
        </p:grpSpPr>
        <p:sp>
          <p:nvSpPr>
            <p:cNvPr id="23" name="矩形 23"/>
            <p:cNvSpPr>
              <a:spLocks noChangeArrowheads="1"/>
            </p:cNvSpPr>
            <p:nvPr/>
          </p:nvSpPr>
          <p:spPr bwMode="auto">
            <a:xfrm>
              <a:off x="774478" y="2953946"/>
              <a:ext cx="2476911" cy="1659326"/>
            </a:xfrm>
            <a:prstGeom prst="rect">
              <a:avLst/>
            </a:prstGeom>
            <a:solidFill>
              <a:srgbClr val="1B4367"/>
            </a:solidFill>
            <a:ln w="9525">
              <a:noFill/>
              <a:bevel/>
              <a:headEnd/>
              <a:tailEnd/>
            </a:ln>
          </p:spPr>
          <p:txBody>
            <a:bodyPr lIns="68580" tIns="34290" rIns="68580" bIns="34290"/>
            <a:lstStyle/>
            <a:p>
              <a:pPr eaLnBrk="1" hangingPunct="1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DD1159-41A4-842B-1B1C-0D9870D8BC95}"/>
                </a:ext>
              </a:extLst>
            </p:cNvPr>
            <p:cNvSpPr txBox="1"/>
            <p:nvPr/>
          </p:nvSpPr>
          <p:spPr>
            <a:xfrm>
              <a:off x="953977" y="3091111"/>
              <a:ext cx="21179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</a:rPr>
                <a:t>市场需求：随着健身行业的蓬勃发展，市场对于高效、便捷、人性化的管理系统的需求越来越大。健身房需要一种能够提高运营效率、节省人力成本、提高会员满意度的管理系统。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796163-9F8F-950D-41BF-E2477DA157CE}"/>
              </a:ext>
            </a:extLst>
          </p:cNvPr>
          <p:cNvGrpSpPr/>
          <p:nvPr/>
        </p:nvGrpSpPr>
        <p:grpSpPr>
          <a:xfrm>
            <a:off x="3322653" y="2953946"/>
            <a:ext cx="2476911" cy="1659326"/>
            <a:chOff x="3322653" y="2953946"/>
            <a:chExt cx="2476911" cy="1659326"/>
          </a:xfrm>
        </p:grpSpPr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C6CD99FE-1C42-F52B-FCB3-91C894545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653" y="2953946"/>
              <a:ext cx="2476911" cy="1659326"/>
            </a:xfrm>
            <a:prstGeom prst="rect">
              <a:avLst/>
            </a:prstGeom>
            <a:solidFill>
              <a:srgbClr val="1B4367"/>
            </a:solidFill>
            <a:ln w="9525">
              <a:noFill/>
              <a:bevel/>
              <a:headEnd/>
              <a:tailEnd/>
            </a:ln>
          </p:spPr>
          <p:txBody>
            <a:bodyPr lIns="68580" tIns="34290" rIns="68580" bIns="34290"/>
            <a:lstStyle/>
            <a:p>
              <a:pPr eaLnBrk="1" hangingPunct="1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FF76D29-EB04-CA8D-6D44-D0F4BCA2746D}"/>
                </a:ext>
              </a:extLst>
            </p:cNvPr>
            <p:cNvSpPr txBox="1"/>
            <p:nvPr/>
          </p:nvSpPr>
          <p:spPr>
            <a:xfrm>
              <a:off x="3435290" y="3021759"/>
              <a:ext cx="22516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</a:rPr>
                <a:t>信息化管理：传统的健身房管理方式存在信息不对称、手工操作繁琐等问题，难以满足现代化管理的需求。健身房管理系统可以实现会员信息、课程安排、收费管理等多方面的数字化管理，提高工作效率，降低出错率。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9C41D7-2F7F-5F21-07BE-BC35A7F583D4}"/>
              </a:ext>
            </a:extLst>
          </p:cNvPr>
          <p:cNvGrpSpPr/>
          <p:nvPr/>
        </p:nvGrpSpPr>
        <p:grpSpPr>
          <a:xfrm>
            <a:off x="5892611" y="2953946"/>
            <a:ext cx="2476911" cy="1659326"/>
            <a:chOff x="5892611" y="2953946"/>
            <a:chExt cx="2476911" cy="1659326"/>
          </a:xfrm>
        </p:grpSpPr>
        <p:sp>
          <p:nvSpPr>
            <p:cNvPr id="18" name="矩形 23">
              <a:extLst>
                <a:ext uri="{FF2B5EF4-FFF2-40B4-BE49-F238E27FC236}">
                  <a16:creationId xmlns:a16="http://schemas.microsoft.com/office/drawing/2014/main" id="{449D3316-3587-C6DC-A38A-6357BEAA8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611" y="2953946"/>
              <a:ext cx="2476911" cy="1659326"/>
            </a:xfrm>
            <a:prstGeom prst="rect">
              <a:avLst/>
            </a:prstGeom>
            <a:solidFill>
              <a:srgbClr val="1B4367"/>
            </a:solidFill>
            <a:ln w="9525">
              <a:noFill/>
              <a:bevel/>
              <a:headEnd/>
              <a:tailEnd/>
            </a:ln>
          </p:spPr>
          <p:txBody>
            <a:bodyPr lIns="68580" tIns="34290" rIns="68580" bIns="34290"/>
            <a:lstStyle/>
            <a:p>
              <a:pPr eaLnBrk="1" hangingPunct="1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E1667A-9E1C-A504-9857-B6115CC6396A}"/>
                </a:ext>
              </a:extLst>
            </p:cNvPr>
            <p:cNvSpPr txBox="1"/>
            <p:nvPr/>
          </p:nvSpPr>
          <p:spPr>
            <a:xfrm>
              <a:off x="6005248" y="3183443"/>
              <a:ext cx="22516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</a:rPr>
                <a:t>客户体验：为了吸引并保留会员，健身房需要提供优质的会员体验。健身房管理系统可以通过会员卡、预约课程、在线支付等功能，提高会员的便利性和满意度。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2834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开发意义</a:t>
            </a: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V="1">
            <a:off x="774478" y="647369"/>
            <a:ext cx="866063" cy="10048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8E8CF1-B73B-7C19-F69D-BAA22FD31593}"/>
              </a:ext>
            </a:extLst>
          </p:cNvPr>
          <p:cNvGrpSpPr/>
          <p:nvPr/>
        </p:nvGrpSpPr>
        <p:grpSpPr>
          <a:xfrm>
            <a:off x="1007174" y="887816"/>
            <a:ext cx="6969615" cy="786728"/>
            <a:chOff x="1007174" y="887816"/>
            <a:chExt cx="6969615" cy="7867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B190B1-45CD-DE6F-B22A-190B7C293378}"/>
                </a:ext>
              </a:extLst>
            </p:cNvPr>
            <p:cNvGrpSpPr/>
            <p:nvPr/>
          </p:nvGrpSpPr>
          <p:grpSpPr>
            <a:xfrm>
              <a:off x="2296763" y="887816"/>
              <a:ext cx="5680026" cy="786728"/>
              <a:chOff x="1610286" y="826994"/>
              <a:chExt cx="5680026" cy="786728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25FF1BF3-8078-3998-6FEA-CA305747ECC7}"/>
                  </a:ext>
                </a:extLst>
              </p:cNvPr>
              <p:cNvSpPr/>
              <p:nvPr/>
            </p:nvSpPr>
            <p:spPr>
              <a:xfrm>
                <a:off x="1610286" y="826994"/>
                <a:ext cx="5680026" cy="78672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51FF74-C5E5-D93C-8A86-2307BF00FA9B}"/>
                  </a:ext>
                </a:extLst>
              </p:cNvPr>
              <p:cNvSpPr txBox="1"/>
              <p:nvPr/>
            </p:nvSpPr>
            <p:spPr>
              <a:xfrm>
                <a:off x="1783742" y="868242"/>
                <a:ext cx="55065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提高运营效率：健身房管理系统可以帮助管理人员更好地掌握健身房的运营情况，并通过数字化工具实现运营管理和监控，减少运营成本，提高工作效率。</a:t>
                </a:r>
              </a:p>
            </p:txBody>
          </p:sp>
        </p:grp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F3B21569-E4F9-5B00-67E6-10D82BDFC02C}"/>
                </a:ext>
              </a:extLst>
            </p:cNvPr>
            <p:cNvSpPr/>
            <p:nvPr/>
          </p:nvSpPr>
          <p:spPr>
            <a:xfrm>
              <a:off x="1007174" y="1009184"/>
              <a:ext cx="1121501" cy="59205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A82EC1-67D2-6606-66A1-A5AD363FC6BD}"/>
              </a:ext>
            </a:extLst>
          </p:cNvPr>
          <p:cNvGrpSpPr/>
          <p:nvPr/>
        </p:nvGrpSpPr>
        <p:grpSpPr>
          <a:xfrm>
            <a:off x="1007173" y="3887472"/>
            <a:ext cx="6969616" cy="786728"/>
            <a:chOff x="1007173" y="3887472"/>
            <a:chExt cx="6969616" cy="7867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0CDDFAE-8326-C16D-9926-E770BA94FFBA}"/>
                </a:ext>
              </a:extLst>
            </p:cNvPr>
            <p:cNvGrpSpPr/>
            <p:nvPr/>
          </p:nvGrpSpPr>
          <p:grpSpPr>
            <a:xfrm>
              <a:off x="2296763" y="3887472"/>
              <a:ext cx="5680026" cy="786728"/>
              <a:chOff x="1610286" y="826994"/>
              <a:chExt cx="5680026" cy="78672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E8DF3F21-E21C-2169-FAE7-EBD305B9E642}"/>
                  </a:ext>
                </a:extLst>
              </p:cNvPr>
              <p:cNvSpPr/>
              <p:nvPr/>
            </p:nvSpPr>
            <p:spPr>
              <a:xfrm>
                <a:off x="1610286" y="826994"/>
                <a:ext cx="5680026" cy="78672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1670FB-15C9-240E-6DAA-6BBA706CACB4}"/>
                  </a:ext>
                </a:extLst>
              </p:cNvPr>
              <p:cNvSpPr txBox="1"/>
              <p:nvPr/>
            </p:nvSpPr>
            <p:spPr>
              <a:xfrm>
                <a:off x="1731959" y="851026"/>
                <a:ext cx="555835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提升服务质量：健身房管理系统可以提供更加完善的服务，比如在线预约、预约提醒、课程评价等，可以提升顾客的满意度，从而增加顾客的忠诚度。</a:t>
                </a:r>
              </a:p>
            </p:txBody>
          </p:sp>
        </p:grp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D79935E-86FD-6C48-5A5B-FAD310DE4DAA}"/>
                </a:ext>
              </a:extLst>
            </p:cNvPr>
            <p:cNvSpPr/>
            <p:nvPr/>
          </p:nvSpPr>
          <p:spPr>
            <a:xfrm>
              <a:off x="1007173" y="3984808"/>
              <a:ext cx="1121501" cy="59205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B361D0-18FF-CA28-6C56-6D90FA972B62}"/>
              </a:ext>
            </a:extLst>
          </p:cNvPr>
          <p:cNvGrpSpPr/>
          <p:nvPr/>
        </p:nvGrpSpPr>
        <p:grpSpPr>
          <a:xfrm>
            <a:off x="885501" y="2387644"/>
            <a:ext cx="7091288" cy="786728"/>
            <a:chOff x="885501" y="2387644"/>
            <a:chExt cx="7091288" cy="78672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C19216-51C9-F43F-4916-9C895B6912C3}"/>
                </a:ext>
              </a:extLst>
            </p:cNvPr>
            <p:cNvGrpSpPr/>
            <p:nvPr/>
          </p:nvGrpSpPr>
          <p:grpSpPr>
            <a:xfrm>
              <a:off x="885501" y="2387644"/>
              <a:ext cx="5680026" cy="786728"/>
              <a:chOff x="1610286" y="826994"/>
              <a:chExt cx="5680026" cy="786728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E919475-3BA3-1F8B-5C52-3E207D10AFB1}"/>
                  </a:ext>
                </a:extLst>
              </p:cNvPr>
              <p:cNvSpPr/>
              <p:nvPr/>
            </p:nvSpPr>
            <p:spPr>
              <a:xfrm>
                <a:off x="1610286" y="826994"/>
                <a:ext cx="5680026" cy="78672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A0F551-C474-57D1-E239-8C2D3CBA9654}"/>
                  </a:ext>
                </a:extLst>
              </p:cNvPr>
              <p:cNvSpPr txBox="1"/>
              <p:nvPr/>
            </p:nvSpPr>
            <p:spPr>
              <a:xfrm>
                <a:off x="1731959" y="851026"/>
                <a:ext cx="555835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2.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提高数据分析能力：健身房管理系统可以收集大量数据，如会员的健身数据、健身房的销售数据、员工的考勤数据等，这些数据可以帮助管理人员更好地分析业务运营情况，制定合理的经营策略和计划。</a:t>
                </a:r>
              </a:p>
            </p:txBody>
          </p:sp>
        </p:grp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C7D20E9E-FE44-3D71-E81E-45241D91FC1A}"/>
                </a:ext>
              </a:extLst>
            </p:cNvPr>
            <p:cNvSpPr/>
            <p:nvPr/>
          </p:nvSpPr>
          <p:spPr>
            <a:xfrm rot="10800000">
              <a:off x="6855288" y="2484980"/>
              <a:ext cx="1121501" cy="59205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357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229740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889787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系统设计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03202" y="1733059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16110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系统功能模块图</a:t>
            </a: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774478" y="657417"/>
            <a:ext cx="1491351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926D6BA-A434-4571-9DCA-FF8468AF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840890"/>
            <a:ext cx="7353300" cy="410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一层数据流图</a:t>
            </a:r>
          </a:p>
        </p:txBody>
      </p:sp>
      <p:cxnSp>
        <p:nvCxnSpPr>
          <p:cNvPr id="57" name="直接连接符 56"/>
          <p:cNvCxnSpPr>
            <a:cxnSpLocks/>
          </p:cNvCxnSpPr>
          <p:nvPr/>
        </p:nvCxnSpPr>
        <p:spPr>
          <a:xfrm>
            <a:off x="774478" y="657417"/>
            <a:ext cx="126947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B91D3DF-3F2F-2579-30C8-8C69052D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74991"/>
            <a:ext cx="8458200" cy="3506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数据字典</a:t>
            </a:r>
          </a:p>
        </p:txBody>
      </p:sp>
      <p:cxnSp>
        <p:nvCxnSpPr>
          <p:cNvPr id="69" name="直接连接符 68"/>
          <p:cNvCxnSpPr>
            <a:cxnSpLocks/>
          </p:cNvCxnSpPr>
          <p:nvPr/>
        </p:nvCxnSpPr>
        <p:spPr>
          <a:xfrm>
            <a:off x="774478" y="657417"/>
            <a:ext cx="866063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94109F-DC1C-8546-CF68-4369EEA332E7}"/>
              </a:ext>
            </a:extLst>
          </p:cNvPr>
          <p:cNvGrpSpPr/>
          <p:nvPr/>
        </p:nvGrpSpPr>
        <p:grpSpPr>
          <a:xfrm>
            <a:off x="646736" y="674190"/>
            <a:ext cx="8029116" cy="4307872"/>
            <a:chOff x="646736" y="674190"/>
            <a:chExt cx="8029116" cy="430787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D736F7-81B7-5D1F-4B4B-EA8C5BCA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36" y="674190"/>
              <a:ext cx="3924561" cy="4274327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66A81F8-1955-0AF3-C4A3-0DC877C2E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297" y="707737"/>
              <a:ext cx="4104555" cy="427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4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599</Words>
  <Application>Microsoft Office PowerPoint</Application>
  <PresentationFormat>全屏显示(16:9)</PresentationFormat>
  <Paragraphs>81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黑体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冯 鹏</cp:lastModifiedBy>
  <cp:revision>68</cp:revision>
  <dcterms:created xsi:type="dcterms:W3CDTF">2016-05-20T12:59:00Z</dcterms:created>
  <dcterms:modified xsi:type="dcterms:W3CDTF">2023-03-22T03:45:25Z</dcterms:modified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